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1" r:id="rId3"/>
    <p:sldId id="262" r:id="rId4"/>
    <p:sldId id="263" r:id="rId5"/>
    <p:sldId id="264" r:id="rId6"/>
    <p:sldId id="276" r:id="rId7"/>
    <p:sldId id="271" r:id="rId8"/>
    <p:sldId id="27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5" r:id="rId17"/>
    <p:sldId id="273" r:id="rId18"/>
  </p:sldIdLst>
  <p:sldSz cx="9144000" cy="5143500" type="screen16x9"/>
  <p:notesSz cx="6858000" cy="9144000"/>
  <p:embeddedFontLs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Montserrat" panose="020B060402020202020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158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58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04440e5b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04440e5b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04440e5bd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04440e5bd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04440e5bd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04440e5bd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f87997393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f87997393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04440e5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04440e5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04440e5b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04440e5b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>
            <a:fillRect/>
          </a:stretch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>
            <a:fillRect/>
          </a:stretch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 lang="en-US"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 lang="en-US"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>
            <a:fillRect/>
          </a:stretch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 lang="en-US"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 lang="en-US"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 lang="en-US"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 lang="en-US"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829560" y="744855"/>
            <a:ext cx="6265545" cy="1578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      </a:t>
            </a:r>
            <a:r>
              <a:rPr lang="fr-FR" altLang="en-US" dirty="0"/>
              <a:t>éco-chi</a:t>
            </a:r>
            <a:r>
              <a:rPr lang="en-US" altLang="fr-FR" dirty="0"/>
              <a:t>t</a:t>
            </a:r>
            <a:r>
              <a:rPr lang="fr-FR" altLang="en-US" dirty="0"/>
              <a:t>o</a:t>
            </a: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3935525" y="2708650"/>
            <a:ext cx="5056500" cy="13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/>
              <a:t>Un service de logistique écologique pour les JO de Paris 2024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000"/>
              <a:t>Elyoth HARIAN</a:t>
            </a:r>
            <a:endParaRPr sz="3000"/>
          </a:p>
        </p:txBody>
      </p:sp>
      <p:sp>
        <p:nvSpPr>
          <p:cNvPr id="298" name="Google Shape;298;p27"/>
          <p:cNvSpPr txBox="1">
            <a:spLocks noGrp="1"/>
          </p:cNvSpPr>
          <p:nvPr>
            <p:ph type="body" idx="1"/>
          </p:nvPr>
        </p:nvSpPr>
        <p:spPr>
          <a:xfrm>
            <a:off x="1297500" y="1440525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Chef de Projet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Responsable Energie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PCB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Ecriture Script Vidéo</a:t>
            </a:r>
            <a:endParaRPr sz="1800">
              <a:solidFill>
                <a:srgbClr val="FFFFFF"/>
              </a:solidFill>
            </a:endParaRPr>
          </a:p>
        </p:txBody>
      </p:sp>
      <p:grpSp>
        <p:nvGrpSpPr>
          <p:cNvPr id="299" name="Google Shape;299;p27"/>
          <p:cNvGrpSpPr/>
          <p:nvPr/>
        </p:nvGrpSpPr>
        <p:grpSpPr>
          <a:xfrm>
            <a:off x="1356267" y="3160500"/>
            <a:ext cx="1018200" cy="1018200"/>
            <a:chOff x="1359550" y="3154500"/>
            <a:chExt cx="1018200" cy="1018200"/>
          </a:xfrm>
        </p:grpSpPr>
        <p:sp>
          <p:nvSpPr>
            <p:cNvPr id="300" name="Google Shape;300;p27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19433545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27"/>
          <p:cNvSpPr txBox="1"/>
          <p:nvPr/>
        </p:nvSpPr>
        <p:spPr>
          <a:xfrm>
            <a:off x="1289175" y="4245800"/>
            <a:ext cx="1159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Insérez votre texte ici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30 %</a:t>
            </a:r>
            <a:endParaRPr sz="10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7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</a:t>
            </a:r>
          </a:p>
        </p:txBody>
      </p:sp>
      <p:sp>
        <p:nvSpPr>
          <p:cNvPr id="307" name="Google Shape;307;p27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7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name="adj1" fmla="val 19410436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7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7"/>
          <p:cNvSpPr txBox="1"/>
          <p:nvPr/>
        </p:nvSpPr>
        <p:spPr>
          <a:xfrm>
            <a:off x="3138638" y="4245800"/>
            <a:ext cx="1159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Insérez votre texte ici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27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0 %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27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7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7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name="adj1" fmla="val 7181818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7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7"/>
          <p:cNvSpPr txBox="1"/>
          <p:nvPr/>
        </p:nvSpPr>
        <p:spPr>
          <a:xfrm>
            <a:off x="4991900" y="4245800"/>
            <a:ext cx="1159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Insérez votre texte ici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42 %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7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7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7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name="adj1" fmla="val 11912349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7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7"/>
          <p:cNvSpPr txBox="1"/>
          <p:nvPr/>
        </p:nvSpPr>
        <p:spPr>
          <a:xfrm>
            <a:off x="6840100" y="4245800"/>
            <a:ext cx="1159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Insérez votre texte ici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7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17 %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53700" y="639750"/>
            <a:ext cx="1932000" cy="19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000"/>
              <a:t>Axel BOUJON</a:t>
            </a:r>
            <a:endParaRPr sz="3000"/>
          </a:p>
        </p:txBody>
      </p:sp>
      <p:sp>
        <p:nvSpPr>
          <p:cNvPr id="330" name="Google Shape;330;p28"/>
          <p:cNvSpPr txBox="1">
            <a:spLocks noGrp="1"/>
          </p:cNvSpPr>
          <p:nvPr>
            <p:ph type="body" idx="1"/>
          </p:nvPr>
        </p:nvSpPr>
        <p:spPr>
          <a:xfrm>
            <a:off x="1297500" y="1440525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Responsable Back-End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Module Sigfox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Gestion Back-End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Gestion du traitement des données</a:t>
            </a:r>
            <a:endParaRPr sz="1800">
              <a:solidFill>
                <a:srgbClr val="FFFFFF"/>
              </a:solidFill>
            </a:endParaRPr>
          </a:p>
        </p:txBody>
      </p:sp>
      <p:grpSp>
        <p:nvGrpSpPr>
          <p:cNvPr id="331" name="Google Shape;331;p28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32" name="Google Shape;332;p28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8"/>
          <p:cNvSpPr txBox="1"/>
          <p:nvPr/>
        </p:nvSpPr>
        <p:spPr>
          <a:xfrm>
            <a:off x="1289175" y="4245800"/>
            <a:ext cx="1159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Insérez votre texte ici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28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30 %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28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</a:t>
            </a:r>
          </a:p>
        </p:txBody>
      </p:sp>
      <p:sp>
        <p:nvSpPr>
          <p:cNvPr id="339" name="Google Shape;339;p28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8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name="adj1" fmla="val 19410436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8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8"/>
          <p:cNvSpPr txBox="1"/>
          <p:nvPr/>
        </p:nvSpPr>
        <p:spPr>
          <a:xfrm>
            <a:off x="3138638" y="4245800"/>
            <a:ext cx="1159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Insérez votre texte ici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28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0 %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28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8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8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name="adj1" fmla="val 7181818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/>
          <p:cNvSpPr txBox="1"/>
          <p:nvPr/>
        </p:nvSpPr>
        <p:spPr>
          <a:xfrm>
            <a:off x="4991900" y="4245800"/>
            <a:ext cx="1159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Insérez votre texte ici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28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42 %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28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8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8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name="adj1" fmla="val 11912349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8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8"/>
          <p:cNvSpPr txBox="1"/>
          <p:nvPr/>
        </p:nvSpPr>
        <p:spPr>
          <a:xfrm>
            <a:off x="6840100" y="4245800"/>
            <a:ext cx="1159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Insérez votre texte ici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28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17 %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6" name="Google Shape;356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80188" y="492399"/>
            <a:ext cx="1672212" cy="21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000"/>
              <a:t>Lisa HENNEBELLE</a:t>
            </a:r>
            <a:endParaRPr sz="3000"/>
          </a:p>
        </p:txBody>
      </p:sp>
      <p:sp>
        <p:nvSpPr>
          <p:cNvPr id="362" name="Google Shape;362;p29"/>
          <p:cNvSpPr txBox="1">
            <a:spLocks noGrp="1"/>
          </p:cNvSpPr>
          <p:nvPr>
            <p:ph type="body" idx="1"/>
          </p:nvPr>
        </p:nvSpPr>
        <p:spPr>
          <a:xfrm>
            <a:off x="1297500" y="1440525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Responsable Front-End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Conception Web App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Synchronisation des données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Conception Vidéo</a:t>
            </a:r>
            <a:endParaRPr sz="1800">
              <a:solidFill>
                <a:srgbClr val="FFFFFF"/>
              </a:solidFill>
            </a:endParaRPr>
          </a:p>
        </p:txBody>
      </p:sp>
      <p:grpSp>
        <p:nvGrpSpPr>
          <p:cNvPr id="363" name="Google Shape;363;p29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64" name="Google Shape;364;p29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9"/>
          <p:cNvSpPr txBox="1"/>
          <p:nvPr/>
        </p:nvSpPr>
        <p:spPr>
          <a:xfrm>
            <a:off x="1289175" y="4245800"/>
            <a:ext cx="1159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Insérez votre texte ici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29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30 %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29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</a:t>
            </a:r>
          </a:p>
        </p:txBody>
      </p:sp>
      <p:sp>
        <p:nvSpPr>
          <p:cNvPr id="371" name="Google Shape;371;p29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9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name="adj1" fmla="val 19410436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9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9"/>
          <p:cNvSpPr txBox="1"/>
          <p:nvPr/>
        </p:nvSpPr>
        <p:spPr>
          <a:xfrm>
            <a:off x="3138638" y="4245800"/>
            <a:ext cx="1159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Insérez votre texte ici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29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0 %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29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9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9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name="adj1" fmla="val 7181818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9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9"/>
          <p:cNvSpPr txBox="1"/>
          <p:nvPr/>
        </p:nvSpPr>
        <p:spPr>
          <a:xfrm>
            <a:off x="4991900" y="4245800"/>
            <a:ext cx="1159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Insérez votre texte ici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29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42 %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29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9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9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name="adj1" fmla="val 11912349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9"/>
          <p:cNvSpPr txBox="1"/>
          <p:nvPr/>
        </p:nvSpPr>
        <p:spPr>
          <a:xfrm>
            <a:off x="6840100" y="4245800"/>
            <a:ext cx="1159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Insérez votre texte ici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29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17 %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8" name="Google Shape;388;p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50300" y="759225"/>
            <a:ext cx="1932000" cy="19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000"/>
              <a:t>Mingda WANG</a:t>
            </a:r>
            <a:endParaRPr sz="3000"/>
          </a:p>
        </p:txBody>
      </p:sp>
      <p:sp>
        <p:nvSpPr>
          <p:cNvPr id="394" name="Google Shape;394;p30"/>
          <p:cNvSpPr txBox="1">
            <a:spLocks noGrp="1"/>
          </p:cNvSpPr>
          <p:nvPr>
            <p:ph type="body" idx="1"/>
          </p:nvPr>
        </p:nvSpPr>
        <p:spPr>
          <a:xfrm>
            <a:off x="1297500" y="1440525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Responsable CAO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Conception du boîtier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Gestion des capteurs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Programmation du MicroContrôleur</a:t>
            </a:r>
            <a:endParaRPr sz="1800">
              <a:solidFill>
                <a:srgbClr val="FFFFFF"/>
              </a:solidFill>
            </a:endParaRPr>
          </a:p>
        </p:txBody>
      </p:sp>
      <p:grpSp>
        <p:nvGrpSpPr>
          <p:cNvPr id="395" name="Google Shape;395;p30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96" name="Google Shape;396;p3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0"/>
          <p:cNvSpPr txBox="1"/>
          <p:nvPr/>
        </p:nvSpPr>
        <p:spPr>
          <a:xfrm>
            <a:off x="1289175" y="4245800"/>
            <a:ext cx="1159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Insérez votre texte ici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30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30 %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30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</a:t>
            </a:r>
          </a:p>
        </p:txBody>
      </p:sp>
      <p:sp>
        <p:nvSpPr>
          <p:cNvPr id="403" name="Google Shape;403;p30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0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name="adj1" fmla="val 19410436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0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0"/>
          <p:cNvSpPr txBox="1"/>
          <p:nvPr/>
        </p:nvSpPr>
        <p:spPr>
          <a:xfrm>
            <a:off x="3138638" y="4245800"/>
            <a:ext cx="1159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Insérez votre texte ici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30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0 %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30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0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0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name="adj1" fmla="val 7181818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0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0"/>
          <p:cNvSpPr txBox="1"/>
          <p:nvPr/>
        </p:nvSpPr>
        <p:spPr>
          <a:xfrm>
            <a:off x="4991900" y="4245800"/>
            <a:ext cx="1159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Insérez votre texte ici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30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42 %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30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0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0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name="adj1" fmla="val 11912349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0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0"/>
          <p:cNvSpPr txBox="1"/>
          <p:nvPr/>
        </p:nvSpPr>
        <p:spPr>
          <a:xfrm>
            <a:off x="6840100" y="4245800"/>
            <a:ext cx="1159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Insérez votre texte ici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30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17 %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0" name="Google Shape;420;p3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91913" y="571025"/>
            <a:ext cx="1648774" cy="2120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Diagramme du cycle de développement</a:t>
            </a:r>
          </a:p>
        </p:txBody>
      </p:sp>
      <p:sp>
        <p:nvSpPr>
          <p:cNvPr id="426" name="Google Shape;426;p31"/>
          <p:cNvSpPr txBox="1"/>
          <p:nvPr/>
        </p:nvSpPr>
        <p:spPr>
          <a:xfrm>
            <a:off x="886275" y="21262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Idéalisation</a:t>
            </a:r>
          </a:p>
        </p:txBody>
      </p:sp>
      <p:sp>
        <p:nvSpPr>
          <p:cNvPr id="427" name="Google Shape;427;p31"/>
          <p:cNvSpPr txBox="1"/>
          <p:nvPr/>
        </p:nvSpPr>
        <p:spPr>
          <a:xfrm>
            <a:off x="886275" y="3532888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Conception</a:t>
            </a:r>
          </a:p>
        </p:txBody>
      </p:sp>
      <p:sp>
        <p:nvSpPr>
          <p:cNvPr id="428" name="Google Shape;428;p31"/>
          <p:cNvSpPr txBox="1"/>
          <p:nvPr/>
        </p:nvSpPr>
        <p:spPr>
          <a:xfrm>
            <a:off x="6390135" y="21262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Retour d'expérience</a:t>
            </a:r>
          </a:p>
        </p:txBody>
      </p:sp>
      <p:sp>
        <p:nvSpPr>
          <p:cNvPr id="429" name="Google Shape;429;p31"/>
          <p:cNvSpPr txBox="1"/>
          <p:nvPr/>
        </p:nvSpPr>
        <p:spPr>
          <a:xfrm>
            <a:off x="6463710" y="3532888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Prototypage</a:t>
            </a:r>
          </a:p>
        </p:txBody>
      </p:sp>
      <p:cxnSp>
        <p:nvCxnSpPr>
          <p:cNvPr id="430" name="Google Shape;430;p31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31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32" name="Google Shape;432;p31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31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31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1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1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1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1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39" name="Google Shape;439;p3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1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2" name="Google Shape;442;p31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43" name="Google Shape;443;p3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Google Shape;445;p31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6" name="Google Shape;446;p31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47" name="Google Shape;447;p31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" name="Google Shape;449;p31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0" name="Google Shape;450;p31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51" name="Google Shape;451;p3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31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31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Calendrier du projet</a:t>
            </a:r>
          </a:p>
        </p:txBody>
      </p:sp>
      <p:cxnSp>
        <p:nvCxnSpPr>
          <p:cNvPr id="517" name="Google Shape;517;p33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8" name="Google Shape;518;p33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519" name="Google Shape;519;p33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520" name="Google Shape;520;p33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1" name="Google Shape;521;p33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22" name="Google Shape;522;p33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523" name="Google Shape;523;p33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p33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525" name="Google Shape;525;p33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526" name="Google Shape;526;p33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528" name="Google Shape;528;p33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529" name="Google Shape;529;p33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p33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531" name="Google Shape;531;p33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532" name="Google Shape;532;p33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3" name="Google Shape;533;p33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534" name="Google Shape;534;p33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535" name="Google Shape;535;p33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Insérez votre texte ici </a:t>
            </a:r>
            <a:r>
              <a:rPr lang="en-U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Insérez votre texte ici Insérez votre texte ici.</a:t>
            </a: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33"/>
          <p:cNvSpPr txBox="1"/>
          <p:nvPr/>
        </p:nvSpPr>
        <p:spPr>
          <a:xfrm>
            <a:off x="2302400" y="3307025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Insérez votre texte ici Insérez votre texte ici Insérez votre texte ici. 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33"/>
          <p:cNvSpPr txBox="1"/>
          <p:nvPr/>
        </p:nvSpPr>
        <p:spPr>
          <a:xfrm>
            <a:off x="3438900" y="3307025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Insérez votre texte ici Insérez votre texte ici Insérez votre texte ici. 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33"/>
          <p:cNvSpPr txBox="1"/>
          <p:nvPr/>
        </p:nvSpPr>
        <p:spPr>
          <a:xfrm>
            <a:off x="4572650" y="3307025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Insérez votre texte ici Insérez votre texte ici Insérez votre texte ici. 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33"/>
          <p:cNvSpPr txBox="1"/>
          <p:nvPr/>
        </p:nvSpPr>
        <p:spPr>
          <a:xfrm>
            <a:off x="5703050" y="3307025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Insérez votre texte ici Insérez votre texte ici Insérez votre texte ici. 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0" name="Google Shape;540;p33"/>
          <p:cNvSpPr txBox="1"/>
          <p:nvPr/>
        </p:nvSpPr>
        <p:spPr>
          <a:xfrm>
            <a:off x="1158086" y="2928564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Insérez votre texte ici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33"/>
          <p:cNvSpPr txBox="1"/>
          <p:nvPr/>
        </p:nvSpPr>
        <p:spPr>
          <a:xfrm>
            <a:off x="2302396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Insérez votre texte ici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33"/>
          <p:cNvSpPr txBox="1"/>
          <p:nvPr/>
        </p:nvSpPr>
        <p:spPr>
          <a:xfrm>
            <a:off x="3438904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Insérez votre texte ici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" name="Google Shape;543;p33"/>
          <p:cNvSpPr txBox="1"/>
          <p:nvPr/>
        </p:nvSpPr>
        <p:spPr>
          <a:xfrm>
            <a:off x="4572659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Insérez votre texte ici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33"/>
          <p:cNvSpPr txBox="1"/>
          <p:nvPr/>
        </p:nvSpPr>
        <p:spPr>
          <a:xfrm>
            <a:off x="5703047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Insérez votre texte ici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33"/>
          <p:cNvSpPr txBox="1"/>
          <p:nvPr/>
        </p:nvSpPr>
        <p:spPr>
          <a:xfrm>
            <a:off x="6837184" y="29303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Insérez votre texte ici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33"/>
          <p:cNvSpPr txBox="1"/>
          <p:nvPr/>
        </p:nvSpPr>
        <p:spPr>
          <a:xfrm>
            <a:off x="6837175" y="3307025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Insérez votre texte ici Insérez votre texte ici Insérez votre texte ici. 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33"/>
          <p:cNvSpPr txBox="1"/>
          <p:nvPr/>
        </p:nvSpPr>
        <p:spPr>
          <a:xfrm>
            <a:off x="1195078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8" name="Google Shape;548;p33"/>
          <p:cNvSpPr txBox="1"/>
          <p:nvPr/>
        </p:nvSpPr>
        <p:spPr>
          <a:xfrm>
            <a:off x="227560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FÉVR.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33"/>
          <p:cNvSpPr txBox="1"/>
          <p:nvPr/>
        </p:nvSpPr>
        <p:spPr>
          <a:xfrm>
            <a:off x="3412146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33"/>
          <p:cNvSpPr txBox="1"/>
          <p:nvPr/>
        </p:nvSpPr>
        <p:spPr>
          <a:xfrm>
            <a:off x="448254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AVR.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1" name="Google Shape;551;p33"/>
          <p:cNvSpPr txBox="1"/>
          <p:nvPr/>
        </p:nvSpPr>
        <p:spPr>
          <a:xfrm>
            <a:off x="558495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MAI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33"/>
          <p:cNvSpPr txBox="1"/>
          <p:nvPr/>
        </p:nvSpPr>
        <p:spPr>
          <a:xfrm>
            <a:off x="6662762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JUIN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3375" y="600125"/>
            <a:ext cx="7038900" cy="914100"/>
          </a:xfrm>
        </p:spPr>
        <p:txBody>
          <a:bodyPr/>
          <a:lstStyle/>
          <a:p>
            <a:r>
              <a:rPr lang="fr-FR" altLang="zh-CN" sz="4000"/>
              <a:t>La future de éco-chito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13180" y="1315720"/>
            <a:ext cx="5140325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>
                <a:solidFill>
                  <a:schemeClr val="bg1"/>
                </a:solidFill>
              </a:rPr>
              <a:t>- Détester les informations de climat en temps réel</a:t>
            </a:r>
          </a:p>
          <a:p>
            <a:endParaRPr lang="fr-FR" altLang="zh-CN">
              <a:solidFill>
                <a:schemeClr val="bg1"/>
              </a:solidFill>
            </a:endParaRPr>
          </a:p>
          <a:p>
            <a:r>
              <a:rPr lang="fr-FR" altLang="zh-CN">
                <a:solidFill>
                  <a:schemeClr val="bg1"/>
                </a:solidFill>
              </a:rPr>
              <a:t>       - Recherche scientifique (le changement)</a:t>
            </a:r>
          </a:p>
          <a:p>
            <a:endParaRPr lang="fr-FR" altLang="zh-CN">
              <a:solidFill>
                <a:schemeClr val="bg1"/>
              </a:solidFill>
            </a:endParaRPr>
          </a:p>
          <a:p>
            <a:r>
              <a:rPr lang="fr-FR" altLang="zh-CN">
                <a:solidFill>
                  <a:schemeClr val="bg1"/>
                </a:solidFill>
              </a:rPr>
              <a:t>       - Protection de l'environnement</a:t>
            </a:r>
          </a:p>
          <a:p>
            <a:endParaRPr lang="fr-FR" altLang="zh-CN">
              <a:solidFill>
                <a:schemeClr val="bg1"/>
              </a:solidFill>
            </a:endParaRPr>
          </a:p>
          <a:p>
            <a:r>
              <a:rPr lang="fr-FR" altLang="zh-CN">
                <a:solidFill>
                  <a:schemeClr val="bg1"/>
                </a:solidFill>
              </a:rPr>
              <a:t>- Eviter la zone polluée</a:t>
            </a:r>
          </a:p>
          <a:p>
            <a:r>
              <a:rPr lang="fr-FR" altLang="zh-CN">
                <a:solidFill>
                  <a:schemeClr val="bg1"/>
                </a:solidFill>
              </a:rPr>
              <a:t>   </a:t>
            </a:r>
          </a:p>
          <a:p>
            <a:r>
              <a:rPr lang="fr-FR" altLang="zh-CN">
                <a:solidFill>
                  <a:schemeClr val="bg1"/>
                </a:solidFill>
              </a:rPr>
              <a:t>       - Auto-récupération environnementale</a:t>
            </a:r>
          </a:p>
          <a:p>
            <a:endParaRPr lang="fr-FR" altLang="zh-CN">
              <a:solidFill>
                <a:schemeClr val="bg1"/>
              </a:solidFill>
            </a:endParaRPr>
          </a:p>
          <a:p>
            <a:r>
              <a:rPr lang="fr-FR" altLang="zh-CN">
                <a:solidFill>
                  <a:schemeClr val="bg1"/>
                </a:solidFill>
              </a:rPr>
              <a:t>       - Santé privée</a:t>
            </a:r>
          </a:p>
          <a:p>
            <a:endParaRPr lang="fr-FR" altLang="zh-CN">
              <a:solidFill>
                <a:schemeClr val="bg1"/>
              </a:solidFill>
            </a:endParaRPr>
          </a:p>
          <a:p>
            <a:r>
              <a:rPr lang="fr-FR" altLang="zh-CN">
                <a:solidFill>
                  <a:schemeClr val="bg1"/>
                </a:solidFill>
              </a:rPr>
              <a:t>- Informations où est la voiture</a:t>
            </a:r>
          </a:p>
          <a:p>
            <a:endParaRPr lang="fr-FR" altLang="zh-CN">
              <a:solidFill>
                <a:schemeClr val="bg1"/>
              </a:solidFill>
            </a:endParaRPr>
          </a:p>
          <a:p>
            <a:r>
              <a:rPr lang="fr-FR" altLang="zh-CN">
                <a:solidFill>
                  <a:schemeClr val="bg1"/>
                </a:solidFill>
              </a:rPr>
              <a:t>       - Pour sécurité pupblique/privée</a:t>
            </a:r>
          </a:p>
          <a:p>
            <a:endParaRPr lang="fr-FR" altLang="zh-CN">
              <a:solidFill>
                <a:schemeClr val="bg1"/>
              </a:solidFill>
            </a:endParaRPr>
          </a:p>
          <a:p>
            <a:r>
              <a:rPr lang="fr-FR" altLang="zh-CN">
                <a:solidFill>
                  <a:schemeClr val="bg1"/>
                </a:solidFill>
              </a:rPr>
              <a:t>       -Informations de circulation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4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Merci !</a:t>
            </a:r>
          </a:p>
        </p:txBody>
      </p:sp>
      <p:grpSp>
        <p:nvGrpSpPr>
          <p:cNvPr id="559" name="Google Shape;559;p3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560" name="Google Shape;560;p3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8" name="Google Shape;568;p34" descr="offset_comp_342327_edited.jpg"/>
          <p:cNvPicPr preferRelativeResize="0"/>
          <p:nvPr/>
        </p:nvPicPr>
        <p:blipFill rotWithShape="1">
          <a:blip r:embed="rId3"/>
          <a:srcRect l="45356" t="50734" r="19582" b="26215"/>
          <a:stretch>
            <a:fillRect/>
          </a:stretch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3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571" name="Google Shape;571;p3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5" name="Google Shape;575;p34" descr="offset_comp_342327_edited.jpg"/>
          <p:cNvPicPr preferRelativeResize="0"/>
          <p:nvPr/>
        </p:nvPicPr>
        <p:blipFill rotWithShape="1">
          <a:blip r:embed="rId3"/>
          <a:srcRect l="53168" t="53058" r="26238" b="16020"/>
          <a:stretch>
            <a:fillRect/>
          </a:stretch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3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578" name="Google Shape;578;p3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2" name="Google Shape;582;p34" descr="offset_comp_342327_edited.jpg"/>
          <p:cNvPicPr preferRelativeResize="0"/>
          <p:nvPr/>
        </p:nvPicPr>
        <p:blipFill rotWithShape="1">
          <a:blip r:embed="rId3"/>
          <a:srcRect l="41330" t="42211" r="47980" b="36733"/>
          <a:stretch>
            <a:fillRect/>
          </a:stretch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583" name="Google Shape;583;p3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Google Shape;584;p3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585" name="Google Shape;585;p3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590" name="Google Shape;590;p3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1" name="Google Shape;591;p3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92" name="Google Shape;592;p3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94" name="Google Shape;594;p34" descr="offset_comp_342327_edited.jpg"/>
          <p:cNvPicPr preferRelativeResize="0"/>
          <p:nvPr/>
        </p:nvPicPr>
        <p:blipFill rotWithShape="1">
          <a:blip r:embed="rId3"/>
          <a:srcRect l="48584" t="47335" r="37425" b="36557"/>
          <a:stretch>
            <a:fillRect/>
          </a:stretch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95" name="Google Shape;595;p3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596" name="Google Shape;596;p3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4" name="Google Shape;604;p34" descr="offset_comp_342327_edited.jpg"/>
          <p:cNvPicPr preferRelativeResize="0"/>
          <p:nvPr/>
        </p:nvPicPr>
        <p:blipFill rotWithShape="1">
          <a:blip r:embed="rId3"/>
          <a:srcRect l="49668" t="55915" r="37351" b="27092"/>
          <a:stretch>
            <a:fillRect/>
          </a:stretch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Analyse des problèmes en vue des JO 2024</a:t>
            </a:r>
          </a:p>
        </p:txBody>
      </p:sp>
      <p:sp>
        <p:nvSpPr>
          <p:cNvPr id="260" name="Google Shape;260;p22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rgbClr val="FFFFFF"/>
                </a:solidFill>
              </a:rPr>
              <a:t>DIFFICULTÉ DE CIRCULATION : Rues bloquées, métros surchargés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22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63" name="Google Shape;263;p22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CROISSANCE DES NUISANCES ENVIRONNEMENTALES : Pollution Sonore et Mauvaise qualité de l’air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4" name="Google Shape;264;p22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5" name="Google Shape;265;p22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SOUCIS LOGISTIQUE : Paris zone restreinte, déplacement des sportifs difficile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Objectif du projet</a:t>
            </a:r>
          </a:p>
        </p:txBody>
      </p:sp>
      <p:sp>
        <p:nvSpPr>
          <p:cNvPr id="271" name="Google Shape;271;p23"/>
          <p:cNvSpPr txBox="1">
            <a:spLocks noGrp="1"/>
          </p:cNvSpPr>
          <p:nvPr>
            <p:ph type="body" idx="1"/>
          </p:nvPr>
        </p:nvSpPr>
        <p:spPr>
          <a:xfrm>
            <a:off x="3825600" y="1175300"/>
            <a:ext cx="4318500" cy="221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 Projet </a:t>
            </a:r>
            <a:r>
              <a:rPr lang="fr-FR" altLang="en-US"/>
              <a:t>éco-chito</a:t>
            </a:r>
            <a:r>
              <a:rPr lang="en-US"/>
              <a:t> offre une solution durable et écologique pour la logistique lors des JO.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Réseau de Taxis pour les déplacements logistiques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Itinéraire intelligent évitant les zones de pollution sonore et environnementale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Trajets calmes et beaucoup plus agréables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>
            <a:spLocks noGrp="1"/>
          </p:cNvSpPr>
          <p:nvPr>
            <p:ph type="title"/>
          </p:nvPr>
        </p:nvSpPr>
        <p:spPr>
          <a:xfrm>
            <a:off x="1297500" y="783175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Cible</a:t>
            </a:r>
            <a:endParaRPr sz="3600"/>
          </a:p>
        </p:txBody>
      </p:sp>
      <p:sp>
        <p:nvSpPr>
          <p:cNvPr id="277" name="Google Shape;277;p24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Le Comité International des Jeux Olympiques 2024 :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Sportifs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Techniciens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Particuliers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pic>
        <p:nvPicPr>
          <p:cNvPr id="278" name="Google Shape;278;p24" descr="offset_comp_267026.jpg"/>
          <p:cNvPicPr preferRelativeResize="0"/>
          <p:nvPr/>
        </p:nvPicPr>
        <p:blipFill rotWithShape="1">
          <a:blip r:embed="rId3"/>
          <a:srcRect l="39740" t="41470" r="17180" b="-6208"/>
          <a:stretch>
            <a:fillRect/>
          </a:stretch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79" name="Google Shape;279;p24" descr="offset_comp_457517_edited2.jpg"/>
          <p:cNvPicPr preferRelativeResize="0"/>
          <p:nvPr/>
        </p:nvPicPr>
        <p:blipFill rotWithShape="1">
          <a:blip r:embed="rId4"/>
          <a:srcRect l="28499" t="35784" r="21977" b="-10133"/>
          <a:stretch>
            <a:fillRect/>
          </a:stretch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80" name="Google Shape;280;p24" descr="offset_comp_442889_edtied2.jpg"/>
          <p:cNvPicPr preferRelativeResize="0"/>
          <p:nvPr/>
        </p:nvPicPr>
        <p:blipFill rotWithShape="1">
          <a:blip r:embed="rId5"/>
          <a:srcRect l="23925" t="16463" r="30743" b="15476"/>
          <a:stretch>
            <a:fillRect/>
          </a:stretch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81" name="Google Shape;281;p24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Model</a:t>
            </a:r>
          </a:p>
        </p:txBody>
      </p:sp>
      <p:sp>
        <p:nvSpPr>
          <p:cNvPr id="287" name="Google Shape;287;p25"/>
          <p:cNvSpPr txBox="1">
            <a:spLocks noGrp="1"/>
          </p:cNvSpPr>
          <p:nvPr>
            <p:ph type="body" idx="1"/>
          </p:nvPr>
        </p:nvSpPr>
        <p:spPr>
          <a:xfrm>
            <a:off x="1297500" y="1114700"/>
            <a:ext cx="6648600" cy="32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Nous proposons notre service d’itinéraire intelligent 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	- Couverture et Service de Cloud : 15€/an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	- Boitier voiture : 25€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	- Option Badge : 5€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Service All Inclusive pour 50€ + 5€/an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5926" y="703107"/>
            <a:ext cx="8098454" cy="628015"/>
          </a:xfrm>
        </p:spPr>
        <p:txBody>
          <a:bodyPr/>
          <a:lstStyle/>
          <a:p>
            <a:r>
              <a:rPr lang="fr-FR" altLang="zh-CN" sz="3600" dirty="0">
                <a:solidFill>
                  <a:schemeClr val="bg1"/>
                </a:solidFill>
              </a:rPr>
              <a:t>Introduction de notre système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5926" y="1877133"/>
            <a:ext cx="657873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600" dirty="0">
                <a:solidFill>
                  <a:schemeClr val="bg1"/>
                </a:solidFill>
              </a:rPr>
              <a:t>- La gestion des fournitures électroniques et de l’alimentation (consommation d’énergie)</a:t>
            </a:r>
          </a:p>
          <a:p>
            <a:endParaRPr lang="fr-FR" altLang="zh-CN" sz="1600" dirty="0">
              <a:solidFill>
                <a:schemeClr val="bg1"/>
              </a:solidFill>
            </a:endParaRPr>
          </a:p>
          <a:p>
            <a:r>
              <a:rPr lang="fr-FR" altLang="zh-CN" sz="1600" dirty="0">
                <a:solidFill>
                  <a:schemeClr val="bg1"/>
                </a:solidFill>
              </a:rPr>
              <a:t>- La conception de l’interface utilisateur et la récupération de données</a:t>
            </a:r>
          </a:p>
          <a:p>
            <a:endParaRPr lang="fr-FR" altLang="zh-CN" sz="1600" dirty="0">
              <a:solidFill>
                <a:schemeClr val="bg1"/>
              </a:solidFill>
            </a:endParaRPr>
          </a:p>
          <a:p>
            <a:r>
              <a:rPr lang="fr-FR" altLang="zh-CN" sz="1600" dirty="0">
                <a:solidFill>
                  <a:schemeClr val="bg1"/>
                </a:solidFill>
              </a:rPr>
              <a:t>- La gestion du microcontrôleur et la conception d’un système adaptable à la voiture ainsi que sur le badge des utilisateurs</a:t>
            </a:r>
          </a:p>
          <a:p>
            <a:endParaRPr lang="fr-FR" altLang="zh-CN" sz="1600" dirty="0">
              <a:solidFill>
                <a:schemeClr val="bg1"/>
              </a:solidFill>
            </a:endParaRPr>
          </a:p>
          <a:p>
            <a:r>
              <a:rPr lang="fr-FR" altLang="zh-CN" sz="1600" dirty="0">
                <a:solidFill>
                  <a:schemeClr val="bg1"/>
                </a:solidFill>
              </a:rPr>
              <a:t>- La conception de l’algorithme de traitement des données pour optimiser le système</a:t>
            </a:r>
          </a:p>
          <a:p>
            <a:r>
              <a:rPr lang="fr-FR" altLang="zh-CN" dirty="0">
                <a:solidFill>
                  <a:schemeClr val="bg1"/>
                </a:solidFill>
              </a:rPr>
              <a:t> 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2"/>
          <p:cNvSpPr txBox="1">
            <a:spLocks noGrp="1"/>
          </p:cNvSpPr>
          <p:nvPr>
            <p:ph type="title"/>
          </p:nvPr>
        </p:nvSpPr>
        <p:spPr>
          <a:xfrm>
            <a:off x="1294960" y="393750"/>
            <a:ext cx="70389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 Service WEB / Monitoring Service</a:t>
            </a:r>
          </a:p>
        </p:txBody>
      </p:sp>
      <p:sp>
        <p:nvSpPr>
          <p:cNvPr id="461" name="Google Shape;461;p32"/>
          <p:cNvSpPr txBox="1">
            <a:spLocks noGrp="1"/>
          </p:cNvSpPr>
          <p:nvPr>
            <p:ph type="body" idx="2"/>
          </p:nvPr>
        </p:nvSpPr>
        <p:spPr>
          <a:xfrm>
            <a:off x="1293852" y="1222564"/>
            <a:ext cx="1991100" cy="27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fr-FR" altLang="en-US" dirty="0">
              <a:latin typeface="+mn-lt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1. Position des voitures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2. donner les missions aux voitures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3. récupérer les donnés détestés par les voitures</a:t>
            </a:r>
          </a:p>
        </p:txBody>
      </p:sp>
      <p:grpSp>
        <p:nvGrpSpPr>
          <p:cNvPr id="466" name="Google Shape;466;p32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67" name="Google Shape;467;p3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5" name="Google Shape;475;p32" descr="QuickTip.jpg"/>
          <p:cNvPicPr preferRelativeResize="0"/>
          <p:nvPr/>
        </p:nvPicPr>
        <p:blipFill rotWithShape="1">
          <a:blip r:embed="rId3"/>
          <a:srcRect t="7264" b="7264"/>
          <a:stretch>
            <a:fillRect/>
          </a:stretch>
        </p:blipFill>
        <p:spPr>
          <a:xfrm>
            <a:off x="3517265" y="1673860"/>
            <a:ext cx="3462655" cy="1998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6" name="Google Shape;476;p32"/>
          <p:cNvSpPr/>
          <p:nvPr/>
        </p:nvSpPr>
        <p:spPr>
          <a:xfrm flipH="1">
            <a:off x="7203399" y="60623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/>
          <p:cNvSpPr/>
          <p:nvPr/>
        </p:nvSpPr>
        <p:spPr>
          <a:xfrm flipH="1">
            <a:off x="3796865" y="2922272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690" y="362000"/>
            <a:ext cx="7038900" cy="914100"/>
          </a:xfrm>
        </p:spPr>
        <p:txBody>
          <a:bodyPr/>
          <a:lstStyle/>
          <a:p>
            <a:r>
              <a:rPr lang="en-US">
                <a:sym typeface="+mn-ea"/>
              </a:rPr>
              <a:t>Introduction : </a:t>
            </a:r>
            <a:endParaRPr lang="zh-CN" altLang="en-US"/>
          </a:p>
        </p:txBody>
      </p:sp>
      <p:grpSp>
        <p:nvGrpSpPr>
          <p:cNvPr id="484" name="Google Shape;484;p32"/>
          <p:cNvGrpSpPr/>
          <p:nvPr/>
        </p:nvGrpSpPr>
        <p:grpSpPr>
          <a:xfrm>
            <a:off x="4381500" y="1276350"/>
            <a:ext cx="1603375" cy="2883535"/>
            <a:chOff x="9543736" y="4486132"/>
            <a:chExt cx="570300" cy="1135235"/>
          </a:xfrm>
        </p:grpSpPr>
        <p:sp>
          <p:nvSpPr>
            <p:cNvPr id="485" name="Google Shape;485;p32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9" name="Google Shape;489;p32" descr="offset_comp_342327_edited.jpg"/>
          <p:cNvPicPr preferRelativeResize="0"/>
          <p:nvPr/>
        </p:nvPicPr>
        <p:blipFill rotWithShape="1">
          <a:blip r:embed="rId2"/>
          <a:srcRect l="41330" t="42211" r="47980" b="36733"/>
          <a:stretch>
            <a:fillRect/>
          </a:stretch>
        </p:blipFill>
        <p:spPr>
          <a:xfrm>
            <a:off x="4382135" y="1276350"/>
            <a:ext cx="1603375" cy="2546985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912495" y="1780540"/>
            <a:ext cx="271716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>
                <a:solidFill>
                  <a:schemeClr val="bg1"/>
                </a:solidFill>
              </a:rPr>
              <a:t>Portable:</a:t>
            </a:r>
          </a:p>
          <a:p>
            <a:endParaRPr lang="fr-FR" altLang="zh-CN">
              <a:solidFill>
                <a:schemeClr val="bg1"/>
              </a:solidFill>
            </a:endParaRPr>
          </a:p>
          <a:p>
            <a:r>
              <a:rPr lang="fr-FR" altLang="zh-CN">
                <a:solidFill>
                  <a:schemeClr val="bg1"/>
                </a:solidFill>
              </a:rPr>
              <a:t>1. recevoir les informations de positon des voitures</a:t>
            </a:r>
          </a:p>
          <a:p>
            <a:endParaRPr lang="fr-FR" altLang="zh-CN">
              <a:solidFill>
                <a:schemeClr val="bg1"/>
              </a:solidFill>
            </a:endParaRPr>
          </a:p>
          <a:p>
            <a:r>
              <a:rPr lang="fr-FR" altLang="zh-CN">
                <a:solidFill>
                  <a:schemeClr val="bg1"/>
                </a:solidFill>
              </a:rPr>
              <a:t>2. recevoir les informations des missions donnés par le terminal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>
            <a:spLocks noGrp="1"/>
          </p:cNvSpPr>
          <p:nvPr>
            <p:ph type="title"/>
          </p:nvPr>
        </p:nvSpPr>
        <p:spPr>
          <a:xfrm>
            <a:off x="2910850" y="182520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L'Équipe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570</Words>
  <Application>Microsoft Office PowerPoint</Application>
  <PresentationFormat>Affichage à l'écran (16:9)</PresentationFormat>
  <Paragraphs>151</Paragraphs>
  <Slides>17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Roboto</vt:lpstr>
      <vt:lpstr>Arial</vt:lpstr>
      <vt:lpstr>Montserrat</vt:lpstr>
      <vt:lpstr>Lato</vt:lpstr>
      <vt:lpstr>Focus</vt:lpstr>
      <vt:lpstr>       éco-chito</vt:lpstr>
      <vt:lpstr>Analyse des problèmes en vue des JO 2024</vt:lpstr>
      <vt:lpstr>Objectif du projet</vt:lpstr>
      <vt:lpstr>Cible</vt:lpstr>
      <vt:lpstr>Business Model</vt:lpstr>
      <vt:lpstr>Introduction de notre système</vt:lpstr>
      <vt:lpstr>Le Service WEB / Monitoring Service</vt:lpstr>
      <vt:lpstr>Introduction : </vt:lpstr>
      <vt:lpstr>L'Équipe</vt:lpstr>
      <vt:lpstr>Elyoth HARIAN</vt:lpstr>
      <vt:lpstr>Axel BOUJON</vt:lpstr>
      <vt:lpstr>Lisa HENNEBELLE</vt:lpstr>
      <vt:lpstr>Mingda WANG</vt:lpstr>
      <vt:lpstr>Diagramme du cycle de développement</vt:lpstr>
      <vt:lpstr>Calendrier du projet</vt:lpstr>
      <vt:lpstr>La future de éco-chito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NOM DU PRODUIT:       éco-chito</dc:title>
  <dc:creator/>
  <cp:lastModifiedBy>Elyoth Harian</cp:lastModifiedBy>
  <cp:revision>7</cp:revision>
  <dcterms:created xsi:type="dcterms:W3CDTF">2019-09-22T15:21:37Z</dcterms:created>
  <dcterms:modified xsi:type="dcterms:W3CDTF">2019-09-22T18:36:56Z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2052-1.5.2.2273</vt:lpwstr>
  </property>
</Properties>
</file>